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07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7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  <p:cmAuthor id="2" name="Carla" initials="C" lastIdx="5" clrIdx="1">
    <p:extLst>
      <p:ext uri="{19B8F6BF-5375-455C-9EA6-DF929625EA0E}">
        <p15:presenceInfo xmlns:p15="http://schemas.microsoft.com/office/powerpoint/2012/main" xmlns="" userId="Car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498" y="618"/>
      </p:cViewPr>
      <p:guideLst>
        <p:guide orient="horz" pos="640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27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93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07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38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25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81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18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35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61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87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24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 trans="5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22000" contrast="-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C91E-B6F9-4E96-ACBE-4B734ED18C31}" type="datetimeFigureOut">
              <a:rPr lang="it-IT" smtClean="0"/>
              <a:t>22/01/2020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285C-1B46-4605-AFA0-2B0B020FECB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0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3.emf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4" name="Picture 86" descr="C:\Users\EduardoCD\Documents\Altran Arbeit\Flyer\Image attempts\Caramel Shape vectorized 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020" y="1489075"/>
            <a:ext cx="2835128" cy="21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0026650" y="3251385"/>
            <a:ext cx="2400300" cy="38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bgerundetes Rechteck 45"/>
          <p:cNvSpPr/>
          <p:nvPr/>
        </p:nvSpPr>
        <p:spPr>
          <a:xfrm>
            <a:off x="8480121" y="7685323"/>
            <a:ext cx="5498926" cy="1741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bgerundetes Rechteck 27"/>
          <p:cNvSpPr/>
          <p:nvPr/>
        </p:nvSpPr>
        <p:spPr>
          <a:xfrm>
            <a:off x="319785" y="949498"/>
            <a:ext cx="6695512" cy="16097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17F97DF9-CF09-4689-8D17-EF79D4A93B22}"/>
              </a:ext>
            </a:extLst>
          </p:cNvPr>
          <p:cNvSpPr txBox="1"/>
          <p:nvPr/>
        </p:nvSpPr>
        <p:spPr>
          <a:xfrm>
            <a:off x="8797430" y="7504065"/>
            <a:ext cx="4864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Artificial Intelligence based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cybersecurity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for connected and automated vehicles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818ACA9E-3F8F-429F-8C5A-EF7EB9289F31}"/>
              </a:ext>
            </a:extLst>
          </p:cNvPr>
          <p:cNvSpPr/>
          <p:nvPr/>
        </p:nvSpPr>
        <p:spPr>
          <a:xfrm>
            <a:off x="911678" y="1513204"/>
            <a:ext cx="2448613" cy="7769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00" i="1" dirty="0">
                <a:solidFill>
                  <a:schemeClr val="tx2"/>
                </a:solidFill>
                <a:ea typeface="MS PGothic" charset="0"/>
              </a:rPr>
              <a:t>Project Coordinator</a:t>
            </a:r>
          </a:p>
          <a:p>
            <a:pPr algn="ctr">
              <a:defRPr/>
            </a:pPr>
            <a:r>
              <a:rPr lang="en-GB" sz="1300" dirty="0" err="1">
                <a:solidFill>
                  <a:schemeClr val="tx2"/>
                </a:solidFill>
                <a:ea typeface="MS PGothic" charset="0"/>
              </a:rPr>
              <a:t>Dr.</a:t>
            </a:r>
            <a:r>
              <a:rPr lang="en-GB" sz="1300" dirty="0">
                <a:solidFill>
                  <a:schemeClr val="tx2"/>
                </a:solidFill>
                <a:ea typeface="MS PGothic" charset="0"/>
              </a:rPr>
              <a:t> Pouria Sayyad </a:t>
            </a:r>
            <a:r>
              <a:rPr lang="en-GB" sz="1300" dirty="0" smtClean="0">
                <a:solidFill>
                  <a:schemeClr val="tx2"/>
                </a:solidFill>
                <a:ea typeface="MS PGothic" charset="0"/>
              </a:rPr>
              <a:t>Khodashenas / </a:t>
            </a:r>
            <a:r>
              <a:rPr lang="es-ES" sz="1300" b="1" dirty="0">
                <a:solidFill>
                  <a:schemeClr val="tx2"/>
                </a:solidFill>
                <a:ea typeface="MS PGothic" charset="0"/>
              </a:rPr>
              <a:t>Fundació </a:t>
            </a:r>
            <a:r>
              <a:rPr lang="en-GB" sz="1300" b="1" dirty="0">
                <a:solidFill>
                  <a:schemeClr val="tx2"/>
                </a:solidFill>
                <a:ea typeface="MS PGothic" charset="0"/>
              </a:rPr>
              <a:t>i2CAT</a:t>
            </a:r>
          </a:p>
          <a:p>
            <a:pPr algn="ctr">
              <a:defRPr/>
            </a:pPr>
            <a:r>
              <a:rPr lang="en-GB" sz="1300" b="1" dirty="0" smtClean="0">
                <a:solidFill>
                  <a:schemeClr val="tx2"/>
                </a:solidFill>
                <a:ea typeface="MS PGothic" charset="0"/>
              </a:rPr>
              <a:t>pouria.khodashenas@i2cat.net</a:t>
            </a:r>
            <a:endParaRPr lang="en-GB" sz="1300" b="1" dirty="0">
              <a:solidFill>
                <a:srgbClr val="44546A"/>
              </a:solidFill>
              <a:ea typeface="MS PGothic" charset="0"/>
            </a:endParaRPr>
          </a:p>
        </p:txBody>
      </p:sp>
      <p:sp>
        <p:nvSpPr>
          <p:cNvPr id="6" name="Rectángulo 15">
            <a:extLst>
              <a:ext uri="{FF2B5EF4-FFF2-40B4-BE49-F238E27FC236}">
                <a16:creationId xmlns:a16="http://schemas.microsoft.com/office/drawing/2014/main" xmlns="" id="{D5B27F04-FDD6-4D94-B57B-E3E87D6CBEE6}"/>
              </a:ext>
            </a:extLst>
          </p:cNvPr>
          <p:cNvSpPr/>
          <p:nvPr/>
        </p:nvSpPr>
        <p:spPr>
          <a:xfrm>
            <a:off x="464806" y="306942"/>
            <a:ext cx="5437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CARAMEL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818ACA9E-3F8F-429F-8C5A-EF7EB9289F31}"/>
              </a:ext>
            </a:extLst>
          </p:cNvPr>
          <p:cNvSpPr/>
          <p:nvPr/>
        </p:nvSpPr>
        <p:spPr>
          <a:xfrm>
            <a:off x="4540959" y="1508998"/>
            <a:ext cx="2093317" cy="785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00" i="1" dirty="0" smtClean="0">
                <a:solidFill>
                  <a:schemeClr val="tx2"/>
                </a:solidFill>
                <a:ea typeface="MS PGothic" charset="0"/>
              </a:rPr>
              <a:t>Technical Coordinator</a:t>
            </a:r>
          </a:p>
          <a:p>
            <a:pPr algn="ctr">
              <a:defRPr/>
            </a:pPr>
            <a:r>
              <a:rPr lang="en-GB" sz="1300" dirty="0" smtClean="0">
                <a:solidFill>
                  <a:schemeClr val="tx2"/>
                </a:solidFill>
                <a:ea typeface="MS PGothic" charset="0"/>
              </a:rPr>
              <a:t>Peter Hofmann / </a:t>
            </a:r>
          </a:p>
          <a:p>
            <a:pPr algn="ctr">
              <a:defRPr/>
            </a:pPr>
            <a:r>
              <a:rPr lang="es-ES" sz="1300" b="1" dirty="0" smtClean="0">
                <a:solidFill>
                  <a:schemeClr val="tx2"/>
                </a:solidFill>
                <a:ea typeface="MS PGothic" charset="0"/>
              </a:rPr>
              <a:t>T-Systems </a:t>
            </a:r>
            <a:r>
              <a:rPr lang="es-ES" sz="1300" b="1" dirty="0">
                <a:solidFill>
                  <a:schemeClr val="tx2"/>
                </a:solidFill>
                <a:ea typeface="MS PGothic" charset="0"/>
              </a:rPr>
              <a:t>International </a:t>
            </a:r>
            <a:r>
              <a:rPr lang="es-ES" sz="1300" b="1" dirty="0" smtClean="0">
                <a:solidFill>
                  <a:schemeClr val="tx2"/>
                </a:solidFill>
                <a:ea typeface="MS PGothic" charset="0"/>
              </a:rPr>
              <a:t>GmbH</a:t>
            </a:r>
          </a:p>
          <a:p>
            <a:pPr algn="ctr">
              <a:defRPr/>
            </a:pPr>
            <a:r>
              <a:rPr lang="en-GB" sz="1300" b="1" dirty="0">
                <a:solidFill>
                  <a:schemeClr val="tx2"/>
                </a:solidFill>
                <a:ea typeface="MS PGothic" charset="0"/>
              </a:rPr>
              <a:t>p.hofmann@t-systems.com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319785" y="5130460"/>
            <a:ext cx="6695512" cy="3706280"/>
          </a:xfrm>
          <a:custGeom>
            <a:avLst/>
            <a:gdLst>
              <a:gd name="connsiteX0" fmla="*/ 0 w 7502806"/>
              <a:gd name="connsiteY0" fmla="*/ 895896 h 5375268"/>
              <a:gd name="connsiteX1" fmla="*/ 895896 w 7502806"/>
              <a:gd name="connsiteY1" fmla="*/ 0 h 5375268"/>
              <a:gd name="connsiteX2" fmla="*/ 6606910 w 7502806"/>
              <a:gd name="connsiteY2" fmla="*/ 0 h 5375268"/>
              <a:gd name="connsiteX3" fmla="*/ 7502806 w 7502806"/>
              <a:gd name="connsiteY3" fmla="*/ 895896 h 5375268"/>
              <a:gd name="connsiteX4" fmla="*/ 7502806 w 7502806"/>
              <a:gd name="connsiteY4" fmla="*/ 4479372 h 5375268"/>
              <a:gd name="connsiteX5" fmla="*/ 6606910 w 7502806"/>
              <a:gd name="connsiteY5" fmla="*/ 5375268 h 5375268"/>
              <a:gd name="connsiteX6" fmla="*/ 895896 w 7502806"/>
              <a:gd name="connsiteY6" fmla="*/ 5375268 h 5375268"/>
              <a:gd name="connsiteX7" fmla="*/ 0 w 7502806"/>
              <a:gd name="connsiteY7" fmla="*/ 4479372 h 5375268"/>
              <a:gd name="connsiteX8" fmla="*/ 0 w 7502806"/>
              <a:gd name="connsiteY8" fmla="*/ 895896 h 5375268"/>
              <a:gd name="connsiteX0" fmla="*/ 0 w 7515332"/>
              <a:gd name="connsiteY0" fmla="*/ 895896 h 5375268"/>
              <a:gd name="connsiteX1" fmla="*/ 895896 w 7515332"/>
              <a:gd name="connsiteY1" fmla="*/ 0 h 5375268"/>
              <a:gd name="connsiteX2" fmla="*/ 6606910 w 7515332"/>
              <a:gd name="connsiteY2" fmla="*/ 0 h 5375268"/>
              <a:gd name="connsiteX3" fmla="*/ 7515332 w 7515332"/>
              <a:gd name="connsiteY3" fmla="*/ 507589 h 5375268"/>
              <a:gd name="connsiteX4" fmla="*/ 7502806 w 7515332"/>
              <a:gd name="connsiteY4" fmla="*/ 4479372 h 5375268"/>
              <a:gd name="connsiteX5" fmla="*/ 6606910 w 7515332"/>
              <a:gd name="connsiteY5" fmla="*/ 5375268 h 5375268"/>
              <a:gd name="connsiteX6" fmla="*/ 895896 w 7515332"/>
              <a:gd name="connsiteY6" fmla="*/ 5375268 h 5375268"/>
              <a:gd name="connsiteX7" fmla="*/ 0 w 7515332"/>
              <a:gd name="connsiteY7" fmla="*/ 4479372 h 5375268"/>
              <a:gd name="connsiteX8" fmla="*/ 0 w 7515332"/>
              <a:gd name="connsiteY8" fmla="*/ 895896 h 5375268"/>
              <a:gd name="connsiteX0" fmla="*/ 12526 w 7515332"/>
              <a:gd name="connsiteY0" fmla="*/ 607797 h 5375268"/>
              <a:gd name="connsiteX1" fmla="*/ 895896 w 7515332"/>
              <a:gd name="connsiteY1" fmla="*/ 0 h 5375268"/>
              <a:gd name="connsiteX2" fmla="*/ 6606910 w 7515332"/>
              <a:gd name="connsiteY2" fmla="*/ 0 h 5375268"/>
              <a:gd name="connsiteX3" fmla="*/ 7515332 w 7515332"/>
              <a:gd name="connsiteY3" fmla="*/ 507589 h 5375268"/>
              <a:gd name="connsiteX4" fmla="*/ 7502806 w 7515332"/>
              <a:gd name="connsiteY4" fmla="*/ 4479372 h 5375268"/>
              <a:gd name="connsiteX5" fmla="*/ 6606910 w 7515332"/>
              <a:gd name="connsiteY5" fmla="*/ 5375268 h 5375268"/>
              <a:gd name="connsiteX6" fmla="*/ 895896 w 7515332"/>
              <a:gd name="connsiteY6" fmla="*/ 5375268 h 5375268"/>
              <a:gd name="connsiteX7" fmla="*/ 0 w 7515332"/>
              <a:gd name="connsiteY7" fmla="*/ 4479372 h 5375268"/>
              <a:gd name="connsiteX8" fmla="*/ 12526 w 7515332"/>
              <a:gd name="connsiteY8" fmla="*/ 607797 h 5375268"/>
              <a:gd name="connsiteX0" fmla="*/ 12526 w 7515332"/>
              <a:gd name="connsiteY0" fmla="*/ 507589 h 5375268"/>
              <a:gd name="connsiteX1" fmla="*/ 895896 w 7515332"/>
              <a:gd name="connsiteY1" fmla="*/ 0 h 5375268"/>
              <a:gd name="connsiteX2" fmla="*/ 6606910 w 7515332"/>
              <a:gd name="connsiteY2" fmla="*/ 0 h 5375268"/>
              <a:gd name="connsiteX3" fmla="*/ 7515332 w 7515332"/>
              <a:gd name="connsiteY3" fmla="*/ 507589 h 5375268"/>
              <a:gd name="connsiteX4" fmla="*/ 7502806 w 7515332"/>
              <a:gd name="connsiteY4" fmla="*/ 4479372 h 5375268"/>
              <a:gd name="connsiteX5" fmla="*/ 6606910 w 7515332"/>
              <a:gd name="connsiteY5" fmla="*/ 5375268 h 5375268"/>
              <a:gd name="connsiteX6" fmla="*/ 895896 w 7515332"/>
              <a:gd name="connsiteY6" fmla="*/ 5375268 h 5375268"/>
              <a:gd name="connsiteX7" fmla="*/ 0 w 7515332"/>
              <a:gd name="connsiteY7" fmla="*/ 4479372 h 5375268"/>
              <a:gd name="connsiteX8" fmla="*/ 12526 w 7515332"/>
              <a:gd name="connsiteY8" fmla="*/ 507589 h 5375268"/>
              <a:gd name="connsiteX0" fmla="*/ 12526 w 7515332"/>
              <a:gd name="connsiteY0" fmla="*/ 507616 h 5375295"/>
              <a:gd name="connsiteX1" fmla="*/ 895896 w 7515332"/>
              <a:gd name="connsiteY1" fmla="*/ 27 h 5375295"/>
              <a:gd name="connsiteX2" fmla="*/ 6606910 w 7515332"/>
              <a:gd name="connsiteY2" fmla="*/ 27 h 5375295"/>
              <a:gd name="connsiteX3" fmla="*/ 7515332 w 7515332"/>
              <a:gd name="connsiteY3" fmla="*/ 482564 h 5375295"/>
              <a:gd name="connsiteX4" fmla="*/ 7502806 w 7515332"/>
              <a:gd name="connsiteY4" fmla="*/ 4479399 h 5375295"/>
              <a:gd name="connsiteX5" fmla="*/ 6606910 w 7515332"/>
              <a:gd name="connsiteY5" fmla="*/ 5375295 h 5375295"/>
              <a:gd name="connsiteX6" fmla="*/ 895896 w 7515332"/>
              <a:gd name="connsiteY6" fmla="*/ 5375295 h 5375295"/>
              <a:gd name="connsiteX7" fmla="*/ 0 w 7515332"/>
              <a:gd name="connsiteY7" fmla="*/ 4479399 h 5375295"/>
              <a:gd name="connsiteX8" fmla="*/ 12526 w 7515332"/>
              <a:gd name="connsiteY8" fmla="*/ 507616 h 5375295"/>
              <a:gd name="connsiteX0" fmla="*/ 12526 w 7515332"/>
              <a:gd name="connsiteY0" fmla="*/ 507616 h 5375295"/>
              <a:gd name="connsiteX1" fmla="*/ 895896 w 7515332"/>
              <a:gd name="connsiteY1" fmla="*/ 27 h 5375295"/>
              <a:gd name="connsiteX2" fmla="*/ 6606910 w 7515332"/>
              <a:gd name="connsiteY2" fmla="*/ 27 h 5375295"/>
              <a:gd name="connsiteX3" fmla="*/ 7515332 w 7515332"/>
              <a:gd name="connsiteY3" fmla="*/ 482564 h 5375295"/>
              <a:gd name="connsiteX4" fmla="*/ 7490280 w 7515332"/>
              <a:gd name="connsiteY4" fmla="*/ 4842653 h 5375295"/>
              <a:gd name="connsiteX5" fmla="*/ 6606910 w 7515332"/>
              <a:gd name="connsiteY5" fmla="*/ 5375295 h 5375295"/>
              <a:gd name="connsiteX6" fmla="*/ 895896 w 7515332"/>
              <a:gd name="connsiteY6" fmla="*/ 5375295 h 5375295"/>
              <a:gd name="connsiteX7" fmla="*/ 0 w 7515332"/>
              <a:gd name="connsiteY7" fmla="*/ 4479399 h 5375295"/>
              <a:gd name="connsiteX8" fmla="*/ 12526 w 7515332"/>
              <a:gd name="connsiteY8" fmla="*/ 507616 h 5375295"/>
              <a:gd name="connsiteX0" fmla="*/ 214 w 7503020"/>
              <a:gd name="connsiteY0" fmla="*/ 507616 h 5375295"/>
              <a:gd name="connsiteX1" fmla="*/ 883584 w 7503020"/>
              <a:gd name="connsiteY1" fmla="*/ 27 h 5375295"/>
              <a:gd name="connsiteX2" fmla="*/ 6594598 w 7503020"/>
              <a:gd name="connsiteY2" fmla="*/ 27 h 5375295"/>
              <a:gd name="connsiteX3" fmla="*/ 7503020 w 7503020"/>
              <a:gd name="connsiteY3" fmla="*/ 482564 h 5375295"/>
              <a:gd name="connsiteX4" fmla="*/ 7477968 w 7503020"/>
              <a:gd name="connsiteY4" fmla="*/ 4842653 h 5375295"/>
              <a:gd name="connsiteX5" fmla="*/ 6594598 w 7503020"/>
              <a:gd name="connsiteY5" fmla="*/ 5375295 h 5375295"/>
              <a:gd name="connsiteX6" fmla="*/ 883584 w 7503020"/>
              <a:gd name="connsiteY6" fmla="*/ 5375295 h 5375295"/>
              <a:gd name="connsiteX7" fmla="*/ 50319 w 7503020"/>
              <a:gd name="connsiteY7" fmla="*/ 4817601 h 5375295"/>
              <a:gd name="connsiteX8" fmla="*/ 214 w 7503020"/>
              <a:gd name="connsiteY8" fmla="*/ 507616 h 5375295"/>
              <a:gd name="connsiteX0" fmla="*/ 1205 w 7504011"/>
              <a:gd name="connsiteY0" fmla="*/ 507616 h 5375295"/>
              <a:gd name="connsiteX1" fmla="*/ 884575 w 7504011"/>
              <a:gd name="connsiteY1" fmla="*/ 27 h 5375295"/>
              <a:gd name="connsiteX2" fmla="*/ 6595589 w 7504011"/>
              <a:gd name="connsiteY2" fmla="*/ 27 h 5375295"/>
              <a:gd name="connsiteX3" fmla="*/ 7504011 w 7504011"/>
              <a:gd name="connsiteY3" fmla="*/ 482564 h 5375295"/>
              <a:gd name="connsiteX4" fmla="*/ 7478959 w 7504011"/>
              <a:gd name="connsiteY4" fmla="*/ 4842653 h 5375295"/>
              <a:gd name="connsiteX5" fmla="*/ 6595589 w 7504011"/>
              <a:gd name="connsiteY5" fmla="*/ 5375295 h 5375295"/>
              <a:gd name="connsiteX6" fmla="*/ 884575 w 7504011"/>
              <a:gd name="connsiteY6" fmla="*/ 5375295 h 5375295"/>
              <a:gd name="connsiteX7" fmla="*/ 1206 w 7504011"/>
              <a:gd name="connsiteY7" fmla="*/ 4817601 h 5375295"/>
              <a:gd name="connsiteX8" fmla="*/ 1205 w 7504011"/>
              <a:gd name="connsiteY8" fmla="*/ 507616 h 5375295"/>
              <a:gd name="connsiteX0" fmla="*/ 362 w 7503168"/>
              <a:gd name="connsiteY0" fmla="*/ 507616 h 5375295"/>
              <a:gd name="connsiteX1" fmla="*/ 883732 w 7503168"/>
              <a:gd name="connsiteY1" fmla="*/ 27 h 5375295"/>
              <a:gd name="connsiteX2" fmla="*/ 6594746 w 7503168"/>
              <a:gd name="connsiteY2" fmla="*/ 27 h 5375295"/>
              <a:gd name="connsiteX3" fmla="*/ 7503168 w 7503168"/>
              <a:gd name="connsiteY3" fmla="*/ 482564 h 5375295"/>
              <a:gd name="connsiteX4" fmla="*/ 7478116 w 7503168"/>
              <a:gd name="connsiteY4" fmla="*/ 4842653 h 5375295"/>
              <a:gd name="connsiteX5" fmla="*/ 6594746 w 7503168"/>
              <a:gd name="connsiteY5" fmla="*/ 5375295 h 5375295"/>
              <a:gd name="connsiteX6" fmla="*/ 883732 w 7503168"/>
              <a:gd name="connsiteY6" fmla="*/ 5375295 h 5375295"/>
              <a:gd name="connsiteX7" fmla="*/ 25415 w 7503168"/>
              <a:gd name="connsiteY7" fmla="*/ 4805075 h 5375295"/>
              <a:gd name="connsiteX8" fmla="*/ 362 w 7503168"/>
              <a:gd name="connsiteY8" fmla="*/ 507616 h 5375295"/>
              <a:gd name="connsiteX0" fmla="*/ 12525 w 7515331"/>
              <a:gd name="connsiteY0" fmla="*/ 507616 h 5375295"/>
              <a:gd name="connsiteX1" fmla="*/ 895895 w 7515331"/>
              <a:gd name="connsiteY1" fmla="*/ 27 h 5375295"/>
              <a:gd name="connsiteX2" fmla="*/ 6606909 w 7515331"/>
              <a:gd name="connsiteY2" fmla="*/ 27 h 5375295"/>
              <a:gd name="connsiteX3" fmla="*/ 7515331 w 7515331"/>
              <a:gd name="connsiteY3" fmla="*/ 482564 h 5375295"/>
              <a:gd name="connsiteX4" fmla="*/ 7490279 w 7515331"/>
              <a:gd name="connsiteY4" fmla="*/ 4842653 h 5375295"/>
              <a:gd name="connsiteX5" fmla="*/ 6606909 w 7515331"/>
              <a:gd name="connsiteY5" fmla="*/ 5375295 h 5375295"/>
              <a:gd name="connsiteX6" fmla="*/ 895895 w 7515331"/>
              <a:gd name="connsiteY6" fmla="*/ 5375295 h 5375295"/>
              <a:gd name="connsiteX7" fmla="*/ 0 w 7515331"/>
              <a:gd name="connsiteY7" fmla="*/ 4805075 h 5375295"/>
              <a:gd name="connsiteX8" fmla="*/ 12525 w 7515331"/>
              <a:gd name="connsiteY8" fmla="*/ 507616 h 537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5331" h="5375295">
                <a:moveTo>
                  <a:pt x="12525" y="507616"/>
                </a:moveTo>
                <a:cubicBezTo>
                  <a:pt x="12525" y="12826"/>
                  <a:pt x="401105" y="27"/>
                  <a:pt x="895895" y="27"/>
                </a:cubicBezTo>
                <a:lnTo>
                  <a:pt x="6606909" y="27"/>
                </a:lnTo>
                <a:cubicBezTo>
                  <a:pt x="7101699" y="27"/>
                  <a:pt x="7515331" y="-12226"/>
                  <a:pt x="7515331" y="482564"/>
                </a:cubicBezTo>
                <a:cubicBezTo>
                  <a:pt x="7515331" y="1677056"/>
                  <a:pt x="7490279" y="3648161"/>
                  <a:pt x="7490279" y="4842653"/>
                </a:cubicBezTo>
                <a:cubicBezTo>
                  <a:pt x="7490279" y="5337443"/>
                  <a:pt x="7101699" y="5375295"/>
                  <a:pt x="6606909" y="5375295"/>
                </a:cubicBezTo>
                <a:lnTo>
                  <a:pt x="895895" y="5375295"/>
                </a:lnTo>
                <a:cubicBezTo>
                  <a:pt x="401105" y="5375295"/>
                  <a:pt x="0" y="5299865"/>
                  <a:pt x="0" y="4805075"/>
                </a:cubicBezTo>
                <a:cubicBezTo>
                  <a:pt x="4175" y="3514550"/>
                  <a:pt x="8350" y="1798141"/>
                  <a:pt x="12525" y="50761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Imagen 3" descr="Beschreibung: Image result for i2ca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94" y="5593623"/>
            <a:ext cx="1380952" cy="69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fik 0" descr="Beschreibung: T-Systems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9" y="5817742"/>
            <a:ext cx="1364456" cy="2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Beschreibung: Image result for av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95" y="7848608"/>
            <a:ext cx="1309255" cy="56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55731"/>
              </p:ext>
            </p:extLst>
          </p:nvPr>
        </p:nvGraphicFramePr>
        <p:xfrm>
          <a:off x="843369" y="7964877"/>
          <a:ext cx="1021699" cy="32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Bitmap-Bild" r:id="rId7" imgW="1362265" imgH="438095" progId="Paint.Picture">
                  <p:embed/>
                </p:oleObj>
              </mc:Choice>
              <mc:Fallback>
                <p:oleObj name="Bitmap-Bild" r:id="rId7" imgW="1362265" imgH="438095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369" y="7964877"/>
                        <a:ext cx="1021699" cy="328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Bild 2" descr="Beschreibung: Beschreibung: ALTRAN RG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51" y="6603914"/>
            <a:ext cx="1548676" cy="3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magin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07" y="5640979"/>
            <a:ext cx="1010500" cy="6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4" y="7292983"/>
            <a:ext cx="1717617" cy="3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16.jpg" descr="Beschreibung: Αποτέλεσμα εικόνας για 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31" y="6532349"/>
            <a:ext cx="536171" cy="4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39" y="6480900"/>
            <a:ext cx="579841" cy="5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20" descr="Beschreibung: Image result for University of Cypru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22" y="7205699"/>
            <a:ext cx="1274965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84" y="6326820"/>
            <a:ext cx="889313" cy="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3" y="7214820"/>
            <a:ext cx="2496528" cy="5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7" descr="Beschreibung: A close up of a sign&#10;&#10;Description automatically generate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44" y="7934323"/>
            <a:ext cx="2151022" cy="3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52400" y="152400"/>
            <a:ext cx="151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52400" y="609600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2400" y="1333500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52400" y="1333500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52400" y="1333500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1" descr="C:\Users\a604303\Desktop\1200px-Atos.svg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09" y="5758829"/>
            <a:ext cx="1460500" cy="3678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Abgerundetes Rechteck 24"/>
          <p:cNvSpPr/>
          <p:nvPr/>
        </p:nvSpPr>
        <p:spPr>
          <a:xfrm>
            <a:off x="319785" y="9026804"/>
            <a:ext cx="6695512" cy="1321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43369" y="5168560"/>
            <a:ext cx="568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Project Partners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819128" y="9026805"/>
            <a:ext cx="569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Project Funded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19786" y="2763966"/>
            <a:ext cx="6695512" cy="21939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@</a:t>
            </a:r>
            <a:r>
              <a:rPr lang="en-US" dirty="0" err="1" smtClean="0"/>
              <a:t>amel_project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843369" y="2870325"/>
            <a:ext cx="569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Social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edia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hannels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861318" y="965324"/>
            <a:ext cx="56968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Coordinators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Marcador de texto 1"/>
          <p:cNvSpPr txBox="1">
            <a:spLocks/>
          </p:cNvSpPr>
          <p:nvPr/>
        </p:nvSpPr>
        <p:spPr>
          <a:xfrm>
            <a:off x="2555117" y="9429645"/>
            <a:ext cx="3070544" cy="702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 smtClean="0"/>
              <a:t>This project has received funding from the European Union’s Horizon 2020 research and innovation </a:t>
            </a:r>
            <a:r>
              <a:rPr lang="en-US" sz="1200" dirty="0" err="1" smtClean="0"/>
              <a:t>programme</a:t>
            </a:r>
            <a:r>
              <a:rPr lang="en-US" sz="1200" dirty="0" smtClean="0"/>
              <a:t> under grant agreement No. 833611</a:t>
            </a:r>
            <a:endParaRPr lang="es-ES" sz="1200" dirty="0"/>
          </a:p>
        </p:txBody>
      </p:sp>
      <p:pic>
        <p:nvPicPr>
          <p:cNvPr id="51" name="Picture 4" descr="Europ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51" y="9426915"/>
            <a:ext cx="1366650" cy="6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C:\Users\EduardoCD\Documents\Altran Arbeit\Flyer\Image attempts\yt_logo_rgb_ligh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3" y="4380300"/>
            <a:ext cx="1063324" cy="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C:\Users\EduardoCD\Documents\Altran Arbeit\Flyer\Image attempts\Twitt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55" y="3339250"/>
            <a:ext cx="419244" cy="3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C:\Users\EDUARD~1\AppData\Local\Temp\Rar$DRa23068.16271\LinkedIn-Logos\LI-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23" y="3879614"/>
            <a:ext cx="1289107" cy="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8">
            <a:extLst>
              <a:ext uri="{FF2B5EF4-FFF2-40B4-BE49-F238E27FC236}">
                <a16:creationId xmlns:a16="http://schemas.microsoft.com/office/drawing/2014/main" xmlns="" id="{818ACA9E-3F8F-429F-8C5A-EF7EB9289F31}"/>
              </a:ext>
            </a:extLst>
          </p:cNvPr>
          <p:cNvSpPr/>
          <p:nvPr/>
        </p:nvSpPr>
        <p:spPr>
          <a:xfrm>
            <a:off x="2377316" y="3777278"/>
            <a:ext cx="2090415" cy="5193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b="1" dirty="0" smtClean="0">
                <a:solidFill>
                  <a:schemeClr val="tx2"/>
                </a:solidFill>
                <a:ea typeface="MS PGothic" charset="0"/>
              </a:rPr>
              <a:t>Caramel Project</a:t>
            </a:r>
            <a:endParaRPr lang="en-GB" sz="1400" b="1" dirty="0">
              <a:solidFill>
                <a:srgbClr val="44546A"/>
              </a:solidFill>
              <a:ea typeface="MS PGothic" charset="0"/>
            </a:endParaRPr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xmlns="" id="{818ACA9E-3F8F-429F-8C5A-EF7EB9289F31}"/>
              </a:ext>
            </a:extLst>
          </p:cNvPr>
          <p:cNvSpPr/>
          <p:nvPr/>
        </p:nvSpPr>
        <p:spPr>
          <a:xfrm>
            <a:off x="2377316" y="4207153"/>
            <a:ext cx="2090415" cy="5193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b="1" dirty="0">
                <a:solidFill>
                  <a:schemeClr val="tx2"/>
                </a:solidFill>
                <a:ea typeface="MS PGothic" charset="0"/>
              </a:rPr>
              <a:t>Caramel Project</a:t>
            </a:r>
            <a:endParaRPr lang="en-GB" sz="1400" b="1" dirty="0">
              <a:solidFill>
                <a:srgbClr val="44546A"/>
              </a:solidFill>
              <a:ea typeface="MS PGothic" charset="0"/>
            </a:endParaRPr>
          </a:p>
        </p:txBody>
      </p:sp>
      <p:sp>
        <p:nvSpPr>
          <p:cNvPr id="58" name="Rectangle 8">
            <a:extLst>
              <a:ext uri="{FF2B5EF4-FFF2-40B4-BE49-F238E27FC236}">
                <a16:creationId xmlns:a16="http://schemas.microsoft.com/office/drawing/2014/main" xmlns="" id="{818ACA9E-3F8F-429F-8C5A-EF7EB9289F31}"/>
              </a:ext>
            </a:extLst>
          </p:cNvPr>
          <p:cNvSpPr/>
          <p:nvPr/>
        </p:nvSpPr>
        <p:spPr>
          <a:xfrm>
            <a:off x="2377316" y="3316053"/>
            <a:ext cx="1899409" cy="5193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b="1" dirty="0" smtClean="0">
                <a:solidFill>
                  <a:schemeClr val="tx2"/>
                </a:solidFill>
                <a:ea typeface="MS PGothic" charset="0"/>
              </a:rPr>
              <a:t>@</a:t>
            </a:r>
            <a:r>
              <a:rPr lang="en-GB" sz="1400" b="1" dirty="0">
                <a:solidFill>
                  <a:schemeClr val="tx2"/>
                </a:solidFill>
                <a:ea typeface="MS PGothic" charset="0"/>
              </a:rPr>
              <a:t>caramel_project</a:t>
            </a:r>
            <a:endParaRPr lang="en-GB" sz="1400" b="1" dirty="0">
              <a:solidFill>
                <a:srgbClr val="44546A"/>
              </a:solidFill>
              <a:ea typeface="MS PGothic" charset="0"/>
            </a:endParaRPr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xmlns="" id="{818ACA9E-3F8F-429F-8C5A-EF7EB9289F31}"/>
              </a:ext>
            </a:extLst>
          </p:cNvPr>
          <p:cNvSpPr/>
          <p:nvPr/>
        </p:nvSpPr>
        <p:spPr>
          <a:xfrm>
            <a:off x="4238201" y="4183244"/>
            <a:ext cx="2463224" cy="5193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200" b="1" dirty="0">
                <a:solidFill>
                  <a:schemeClr val="tx2"/>
                </a:solidFill>
                <a:ea typeface="MS PGothic" charset="0"/>
              </a:rPr>
              <a:t>https://</a:t>
            </a:r>
            <a:r>
              <a:rPr lang="en-GB" sz="1400" b="1" dirty="0">
                <a:solidFill>
                  <a:schemeClr val="tx2"/>
                </a:solidFill>
                <a:ea typeface="MS PGothic" charset="0"/>
              </a:rPr>
              <a:t>www.h2020caramel.eu</a:t>
            </a:r>
            <a:r>
              <a:rPr lang="en-GB" sz="1200" b="1" dirty="0">
                <a:solidFill>
                  <a:schemeClr val="tx2"/>
                </a:solidFill>
                <a:ea typeface="MS PGothic" charset="0"/>
              </a:rPr>
              <a:t>/</a:t>
            </a:r>
            <a:endParaRPr lang="en-GB" sz="1200" b="1" dirty="0">
              <a:solidFill>
                <a:srgbClr val="44546A"/>
              </a:solidFill>
              <a:ea typeface="MS PGothic" charset="0"/>
            </a:endParaRPr>
          </a:p>
        </p:txBody>
      </p:sp>
      <p:pic>
        <p:nvPicPr>
          <p:cNvPr id="60" name="Picture 27" descr="C:\Users\EduardoCD\Documents\Altran Arbeit\Flyer\Image attempts\Caramel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34" y="3385367"/>
            <a:ext cx="99536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 descr="C:\Users\EduardoCD\Documents\Altran Arbeit\logo_ubiwhere_short_rgb_blu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5" y="6526204"/>
            <a:ext cx="1552784" cy="4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3" name="Picture 95" descr="C:\Users\EduardoCD\Sync\CARAMEL project shared sync\Pics, Logos, Clip Art\HD_CARAMEL_logo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830" y="1708149"/>
            <a:ext cx="1790213" cy="192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695324" y="961880"/>
            <a:ext cx="13825263" cy="9221773"/>
          </a:xfrm>
          <a:custGeom>
            <a:avLst/>
            <a:gdLst>
              <a:gd name="connsiteX0" fmla="*/ 0 w 13825263"/>
              <a:gd name="connsiteY0" fmla="*/ 1583823 h 9502748"/>
              <a:gd name="connsiteX1" fmla="*/ 1583823 w 13825263"/>
              <a:gd name="connsiteY1" fmla="*/ 0 h 9502748"/>
              <a:gd name="connsiteX2" fmla="*/ 12241440 w 13825263"/>
              <a:gd name="connsiteY2" fmla="*/ 0 h 9502748"/>
              <a:gd name="connsiteX3" fmla="*/ 13825263 w 13825263"/>
              <a:gd name="connsiteY3" fmla="*/ 1583823 h 9502748"/>
              <a:gd name="connsiteX4" fmla="*/ 13825263 w 13825263"/>
              <a:gd name="connsiteY4" fmla="*/ 7918925 h 9502748"/>
              <a:gd name="connsiteX5" fmla="*/ 12241440 w 13825263"/>
              <a:gd name="connsiteY5" fmla="*/ 9502748 h 9502748"/>
              <a:gd name="connsiteX6" fmla="*/ 1583823 w 13825263"/>
              <a:gd name="connsiteY6" fmla="*/ 9502748 h 9502748"/>
              <a:gd name="connsiteX7" fmla="*/ 0 w 13825263"/>
              <a:gd name="connsiteY7" fmla="*/ 7918925 h 9502748"/>
              <a:gd name="connsiteX8" fmla="*/ 0 w 13825263"/>
              <a:gd name="connsiteY8" fmla="*/ 1583823 h 9502748"/>
              <a:gd name="connsiteX0" fmla="*/ 0 w 13825263"/>
              <a:gd name="connsiteY0" fmla="*/ 1583823 h 9502748"/>
              <a:gd name="connsiteX1" fmla="*/ 1583823 w 13825263"/>
              <a:gd name="connsiteY1" fmla="*/ 0 h 9502748"/>
              <a:gd name="connsiteX2" fmla="*/ 12241440 w 13825263"/>
              <a:gd name="connsiteY2" fmla="*/ 0 h 9502748"/>
              <a:gd name="connsiteX3" fmla="*/ 13825263 w 13825263"/>
              <a:gd name="connsiteY3" fmla="*/ 1583823 h 9502748"/>
              <a:gd name="connsiteX4" fmla="*/ 13825263 w 13825263"/>
              <a:gd name="connsiteY4" fmla="*/ 7918925 h 9502748"/>
              <a:gd name="connsiteX5" fmla="*/ 12241440 w 13825263"/>
              <a:gd name="connsiteY5" fmla="*/ 9502748 h 9502748"/>
              <a:gd name="connsiteX6" fmla="*/ 1583823 w 13825263"/>
              <a:gd name="connsiteY6" fmla="*/ 9502748 h 9502748"/>
              <a:gd name="connsiteX7" fmla="*/ 28575 w 13825263"/>
              <a:gd name="connsiteY7" fmla="*/ 8623775 h 9502748"/>
              <a:gd name="connsiteX8" fmla="*/ 0 w 13825263"/>
              <a:gd name="connsiteY8" fmla="*/ 1583823 h 9502748"/>
              <a:gd name="connsiteX0" fmla="*/ 0 w 13825263"/>
              <a:gd name="connsiteY0" fmla="*/ 1583823 h 9502748"/>
              <a:gd name="connsiteX1" fmla="*/ 1583823 w 13825263"/>
              <a:gd name="connsiteY1" fmla="*/ 0 h 9502748"/>
              <a:gd name="connsiteX2" fmla="*/ 12241440 w 13825263"/>
              <a:gd name="connsiteY2" fmla="*/ 0 h 9502748"/>
              <a:gd name="connsiteX3" fmla="*/ 13825263 w 13825263"/>
              <a:gd name="connsiteY3" fmla="*/ 1583823 h 9502748"/>
              <a:gd name="connsiteX4" fmla="*/ 13825263 w 13825263"/>
              <a:gd name="connsiteY4" fmla="*/ 7918925 h 9502748"/>
              <a:gd name="connsiteX5" fmla="*/ 12241440 w 13825263"/>
              <a:gd name="connsiteY5" fmla="*/ 9502748 h 9502748"/>
              <a:gd name="connsiteX6" fmla="*/ 1583823 w 13825263"/>
              <a:gd name="connsiteY6" fmla="*/ 9502748 h 9502748"/>
              <a:gd name="connsiteX7" fmla="*/ 28575 w 13825263"/>
              <a:gd name="connsiteY7" fmla="*/ 8133283 h 9502748"/>
              <a:gd name="connsiteX8" fmla="*/ 0 w 13825263"/>
              <a:gd name="connsiteY8" fmla="*/ 1583823 h 9502748"/>
              <a:gd name="connsiteX0" fmla="*/ 0 w 13825263"/>
              <a:gd name="connsiteY0" fmla="*/ 1583823 h 9502748"/>
              <a:gd name="connsiteX1" fmla="*/ 1583823 w 13825263"/>
              <a:gd name="connsiteY1" fmla="*/ 0 h 9502748"/>
              <a:gd name="connsiteX2" fmla="*/ 12241440 w 13825263"/>
              <a:gd name="connsiteY2" fmla="*/ 0 h 9502748"/>
              <a:gd name="connsiteX3" fmla="*/ 13825263 w 13825263"/>
              <a:gd name="connsiteY3" fmla="*/ 1583823 h 9502748"/>
              <a:gd name="connsiteX4" fmla="*/ 13825263 w 13825263"/>
              <a:gd name="connsiteY4" fmla="*/ 7918925 h 9502748"/>
              <a:gd name="connsiteX5" fmla="*/ 12241440 w 13825263"/>
              <a:gd name="connsiteY5" fmla="*/ 9502748 h 9502748"/>
              <a:gd name="connsiteX6" fmla="*/ 1583823 w 13825263"/>
              <a:gd name="connsiteY6" fmla="*/ 9502748 h 9502748"/>
              <a:gd name="connsiteX7" fmla="*/ 16049 w 13825263"/>
              <a:gd name="connsiteY7" fmla="*/ 7952576 h 9502748"/>
              <a:gd name="connsiteX8" fmla="*/ 0 w 13825263"/>
              <a:gd name="connsiteY8" fmla="*/ 1583823 h 950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5263" h="9502748">
                <a:moveTo>
                  <a:pt x="0" y="1583823"/>
                </a:moveTo>
                <a:cubicBezTo>
                  <a:pt x="0" y="709102"/>
                  <a:pt x="709102" y="0"/>
                  <a:pt x="1583823" y="0"/>
                </a:cubicBezTo>
                <a:lnTo>
                  <a:pt x="12241440" y="0"/>
                </a:lnTo>
                <a:cubicBezTo>
                  <a:pt x="13116161" y="0"/>
                  <a:pt x="13825263" y="709102"/>
                  <a:pt x="13825263" y="1583823"/>
                </a:cubicBezTo>
                <a:lnTo>
                  <a:pt x="13825263" y="7918925"/>
                </a:lnTo>
                <a:cubicBezTo>
                  <a:pt x="13825263" y="8793646"/>
                  <a:pt x="13116161" y="9502748"/>
                  <a:pt x="12241440" y="9502748"/>
                </a:cubicBezTo>
                <a:lnTo>
                  <a:pt x="1583823" y="9502748"/>
                </a:lnTo>
                <a:cubicBezTo>
                  <a:pt x="709102" y="9502748"/>
                  <a:pt x="16049" y="8827297"/>
                  <a:pt x="16049" y="7952576"/>
                </a:cubicBezTo>
                <a:cubicBezTo>
                  <a:pt x="16049" y="5840875"/>
                  <a:pt x="0" y="3695524"/>
                  <a:pt x="0" y="1583823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E4AF8F72-2570-49E4-A9D2-ED977526E13F}"/>
              </a:ext>
            </a:extLst>
          </p:cNvPr>
          <p:cNvSpPr txBox="1"/>
          <p:nvPr/>
        </p:nvSpPr>
        <p:spPr>
          <a:xfrm>
            <a:off x="9455188" y="285544"/>
            <a:ext cx="50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dirty="0">
                <a:solidFill>
                  <a:prstClr val="white"/>
                </a:solidFill>
                <a:latin typeface="Arial Rounded MT Bold"/>
                <a:ea typeface="MS PGothic" charset="0"/>
                <a:cs typeface="Arial Rounded MT Bold"/>
              </a:rPr>
              <a:t>Artificial Intelligence based </a:t>
            </a:r>
            <a:r>
              <a:rPr lang="en-US" dirty="0" err="1">
                <a:solidFill>
                  <a:prstClr val="white"/>
                </a:solidFill>
                <a:latin typeface="Arial Rounded MT Bold"/>
                <a:ea typeface="MS PGothic" charset="0"/>
                <a:cs typeface="Arial Rounded MT Bold"/>
              </a:rPr>
              <a:t>cybersecurity</a:t>
            </a:r>
            <a:r>
              <a:rPr lang="en-US" dirty="0">
                <a:solidFill>
                  <a:prstClr val="white"/>
                </a:solidFill>
                <a:latin typeface="Arial Rounded MT Bold"/>
                <a:ea typeface="MS PGothic" charset="0"/>
                <a:cs typeface="Arial Rounded MT Bold"/>
              </a:rPr>
              <a:t> for connected and automated vehicles</a:t>
            </a:r>
          </a:p>
        </p:txBody>
      </p:sp>
      <p:sp>
        <p:nvSpPr>
          <p:cNvPr id="161" name="Rectángulo 15">
            <a:extLst>
              <a:ext uri="{FF2B5EF4-FFF2-40B4-BE49-F238E27FC236}">
                <a16:creationId xmlns:a16="http://schemas.microsoft.com/office/drawing/2014/main" xmlns="" id="{AC10DF67-F37F-418F-9213-B04B86A5F6CD}"/>
              </a:ext>
            </a:extLst>
          </p:cNvPr>
          <p:cNvSpPr/>
          <p:nvPr/>
        </p:nvSpPr>
        <p:spPr>
          <a:xfrm>
            <a:off x="1084243" y="1590620"/>
            <a:ext cx="598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8"/>
              </a:spcBef>
              <a:spcAft>
                <a:spcPts val="588"/>
              </a:spcAft>
              <a:defRPr/>
            </a:pPr>
            <a:endParaRPr lang="en-US" sz="1400" dirty="0" smtClean="0"/>
          </a:p>
          <a:p>
            <a:pPr>
              <a:spcBef>
                <a:spcPts val="588"/>
              </a:spcBef>
              <a:spcAft>
                <a:spcPts val="588"/>
              </a:spcAft>
              <a:defRPr/>
            </a:pPr>
            <a:r>
              <a:rPr lang="en-US" sz="1400" dirty="0" smtClean="0"/>
              <a:t>Vehicles </a:t>
            </a:r>
            <a:r>
              <a:rPr lang="en-US" sz="1400" dirty="0"/>
              <a:t>are becoming smarter and “greener” through connectivity and artificial intelligence, and </a:t>
            </a:r>
            <a:r>
              <a:rPr lang="en-US" sz="1400" dirty="0" err="1"/>
              <a:t>cybersecurity</a:t>
            </a:r>
            <a:r>
              <a:rPr lang="en-US" sz="1400" dirty="0"/>
              <a:t> is emerging as a new concern able to stop such huge potential for more sustainable safer roads with zero fatality.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>
              <a:spcBef>
                <a:spcPts val="588"/>
              </a:spcBef>
              <a:spcAft>
                <a:spcPts val="588"/>
              </a:spcAft>
              <a:defRPr/>
            </a:pPr>
            <a:r>
              <a:rPr lang="en-US" sz="1400" dirty="0"/>
              <a:t>CARAMEL’s goal is to proactively address modern vehicle </a:t>
            </a:r>
            <a:r>
              <a:rPr lang="en-US" sz="1400" dirty="0" err="1"/>
              <a:t>cybersecurity</a:t>
            </a:r>
            <a:r>
              <a:rPr lang="en-US" sz="1400" dirty="0"/>
              <a:t> challenges applying advanced Artificial Intelligence (AI) and Machine Learning (ML) techniques, and also to continuously seek methods to mitigate associated safety risks</a:t>
            </a:r>
            <a:r>
              <a:rPr lang="en-US" sz="14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18" y="7837191"/>
            <a:ext cx="2371344" cy="141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ángulo 15">
            <a:extLst>
              <a:ext uri="{FF2B5EF4-FFF2-40B4-BE49-F238E27FC236}">
                <a16:creationId xmlns:a16="http://schemas.microsoft.com/office/drawing/2014/main" xmlns="" id="{AC10DF67-F37F-418F-9213-B04B86A5F6CD}"/>
              </a:ext>
            </a:extLst>
          </p:cNvPr>
          <p:cNvSpPr/>
          <p:nvPr/>
        </p:nvSpPr>
        <p:spPr>
          <a:xfrm>
            <a:off x="1084243" y="4374835"/>
            <a:ext cx="598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>
              <a:spcBef>
                <a:spcPts val="588"/>
              </a:spcBef>
              <a:spcAft>
                <a:spcPts val="588"/>
              </a:spcAft>
              <a:defRPr/>
            </a:pPr>
            <a:r>
              <a:rPr lang="en-US" sz="1400" dirty="0"/>
              <a:t>The EU-funded CARAMEL project is developing </a:t>
            </a:r>
            <a:r>
              <a:rPr lang="en-US" sz="1400" dirty="0" err="1"/>
              <a:t>cybersecurity</a:t>
            </a:r>
            <a:r>
              <a:rPr lang="en-US" sz="1400" dirty="0"/>
              <a:t> solutions for the </a:t>
            </a:r>
            <a:r>
              <a:rPr lang="en-GB" sz="1400" dirty="0"/>
              <a:t>new generation of cars: i) autonomous cars, ii) 5G connected vehicles, and iii) </a:t>
            </a:r>
            <a:r>
              <a:rPr lang="en-GB" sz="1400" dirty="0" err="1"/>
              <a:t>electromobility</a:t>
            </a:r>
            <a:r>
              <a:rPr lang="en-GB" sz="1400" dirty="0"/>
              <a:t>.</a:t>
            </a:r>
            <a:endParaRPr lang="en-US" sz="14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077415" y="5937029"/>
            <a:ext cx="2908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smtClean="0"/>
              <a:t>Autonomous cars</a:t>
            </a:r>
          </a:p>
          <a:p>
            <a:pPr lvl="0">
              <a:defRPr/>
            </a:pPr>
            <a:r>
              <a:rPr lang="en-US" sz="1400" dirty="0" err="1" smtClean="0"/>
              <a:t>Cyberattacks</a:t>
            </a:r>
            <a:r>
              <a:rPr lang="en-US" sz="1400" dirty="0" smtClean="0"/>
              <a:t> </a:t>
            </a:r>
            <a:r>
              <a:rPr lang="en-US" sz="1400" dirty="0"/>
              <a:t>do not </a:t>
            </a:r>
            <a:r>
              <a:rPr lang="en-US" sz="1400" dirty="0" smtClean="0"/>
              <a:t>require physical access </a:t>
            </a:r>
            <a:r>
              <a:rPr lang="en-US" sz="1400" dirty="0"/>
              <a:t>to the vehicle or tampering with the communication </a:t>
            </a:r>
            <a:r>
              <a:rPr lang="en-US" sz="1400" dirty="0" smtClean="0"/>
              <a:t>system.</a:t>
            </a:r>
            <a:endParaRPr lang="en-US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4077415" y="7740805"/>
            <a:ext cx="29088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/>
              <a:t>5G connected vehicles </a:t>
            </a:r>
            <a:endParaRPr lang="en-GB" dirty="0" smtClean="0"/>
          </a:p>
          <a:p>
            <a:pPr lvl="0">
              <a:defRPr/>
            </a:pPr>
            <a:r>
              <a:rPr lang="en-US" sz="1400" dirty="0" smtClean="0"/>
              <a:t>V2X </a:t>
            </a:r>
            <a:r>
              <a:rPr lang="en-US" sz="1400" dirty="0"/>
              <a:t>applications </a:t>
            </a:r>
            <a:r>
              <a:rPr lang="en-US" sz="1400" dirty="0" smtClean="0"/>
              <a:t>interconnect not only vehicles but also infrastructure and pedestrians, </a:t>
            </a:r>
            <a:r>
              <a:rPr lang="en-US" sz="1400" dirty="0"/>
              <a:t>hence it is critical to protect </a:t>
            </a:r>
            <a:r>
              <a:rPr lang="en-US" sz="1400" dirty="0" smtClean="0"/>
              <a:t>V2X </a:t>
            </a:r>
            <a:r>
              <a:rPr lang="en-US" sz="1400" dirty="0"/>
              <a:t>functions from </a:t>
            </a:r>
            <a:r>
              <a:rPr lang="en-US" sz="1400" dirty="0" smtClean="0"/>
              <a:t>a misuse of such technology.</a:t>
            </a:r>
            <a:endParaRPr lang="en-US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11107869" y="1768478"/>
            <a:ext cx="29088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err="1" smtClean="0"/>
              <a:t>Electromobility</a:t>
            </a:r>
            <a:r>
              <a:rPr lang="en-US" dirty="0" smtClean="0"/>
              <a:t> </a:t>
            </a:r>
          </a:p>
          <a:p>
            <a:pPr lvl="0">
              <a:defRPr/>
            </a:pPr>
            <a:r>
              <a:rPr lang="en-US" sz="1400" dirty="0" smtClean="0"/>
              <a:t>Unauthorized </a:t>
            </a:r>
            <a:r>
              <a:rPr lang="en-US" sz="1400" dirty="0"/>
              <a:t>access </a:t>
            </a:r>
            <a:r>
              <a:rPr lang="en-US" sz="1400" dirty="0" smtClean="0"/>
              <a:t>and control </a:t>
            </a:r>
            <a:r>
              <a:rPr lang="en-US" sz="1400" dirty="0"/>
              <a:t>of EVSE stations and firmware </a:t>
            </a:r>
            <a:r>
              <a:rPr lang="en-US" sz="1400" dirty="0" smtClean="0"/>
              <a:t> modifications </a:t>
            </a:r>
            <a:r>
              <a:rPr lang="en-US" sz="1400" dirty="0"/>
              <a:t>should be </a:t>
            </a:r>
            <a:r>
              <a:rPr lang="en-US" sz="1400" dirty="0" smtClean="0"/>
              <a:t>prevented.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C:\Users\EduardoCD\Documents\Altran Arbeit\Flyer\Stock images\AdobeStock_16384444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21" y="5937029"/>
            <a:ext cx="2371341" cy="15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EduardoCD\Documents\Altran Arbeit\Flyer\Stock images\AdobeStock_2453933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975" y="1768509"/>
            <a:ext cx="2371341" cy="15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15">
            <a:extLst>
              <a:ext uri="{FF2B5EF4-FFF2-40B4-BE49-F238E27FC236}">
                <a16:creationId xmlns:a16="http://schemas.microsoft.com/office/drawing/2014/main" xmlns="" id="{AC10DF67-F37F-418F-9213-B04B86A5F6CD}"/>
              </a:ext>
            </a:extLst>
          </p:cNvPr>
          <p:cNvSpPr/>
          <p:nvPr/>
        </p:nvSpPr>
        <p:spPr>
          <a:xfrm>
            <a:off x="8195496" y="3676746"/>
            <a:ext cx="598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88"/>
              </a:spcBef>
              <a:spcAft>
                <a:spcPts val="588"/>
              </a:spcAft>
              <a:defRPr/>
            </a:pPr>
            <a:r>
              <a:rPr lang="en-GB" sz="1400" dirty="0" smtClean="0"/>
              <a:t>Considering </a:t>
            </a:r>
            <a:r>
              <a:rPr lang="en-GB" sz="1400" dirty="0"/>
              <a:t>the entire supply chain, CARAMEL aims to introduce innovative anti-hacking intrusion detection/prevention systems for the European automotive industry. </a:t>
            </a:r>
            <a:endParaRPr lang="en-US" sz="1400" dirty="0" smtClean="0"/>
          </a:p>
        </p:txBody>
      </p:sp>
      <p:sp>
        <p:nvSpPr>
          <p:cNvPr id="25" name="Rectángulo 15">
            <a:extLst>
              <a:ext uri="{FF2B5EF4-FFF2-40B4-BE49-F238E27FC236}">
                <a16:creationId xmlns:a16="http://schemas.microsoft.com/office/drawing/2014/main" xmlns="" id="{AC10DF67-F37F-418F-9213-B04B86A5F6CD}"/>
              </a:ext>
            </a:extLst>
          </p:cNvPr>
          <p:cNvSpPr/>
          <p:nvPr/>
        </p:nvSpPr>
        <p:spPr>
          <a:xfrm>
            <a:off x="8195496" y="4534553"/>
            <a:ext cx="598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8"/>
              </a:spcBef>
              <a:spcAft>
                <a:spcPts val="588"/>
              </a:spcAft>
              <a:defRPr/>
            </a:pPr>
            <a:r>
              <a:rPr lang="en-US" b="1" dirty="0" smtClean="0">
                <a:solidFill>
                  <a:srgbClr val="44546A"/>
                </a:solidFill>
                <a:latin typeface="Calibri" panose="020F0502020204030204"/>
              </a:rPr>
              <a:t>Pilot demonstrations</a:t>
            </a:r>
            <a:endParaRPr lang="en-GB" sz="1400" dirty="0" smtClean="0"/>
          </a:p>
          <a:p>
            <a:pPr>
              <a:spcBef>
                <a:spcPts val="588"/>
              </a:spcBef>
              <a:spcAft>
                <a:spcPts val="588"/>
              </a:spcAft>
              <a:defRPr/>
            </a:pPr>
            <a:r>
              <a:rPr lang="en-GB" sz="1400" dirty="0" smtClean="0"/>
              <a:t>CARAMEL </a:t>
            </a:r>
            <a:r>
              <a:rPr lang="en-GB" sz="1400" dirty="0"/>
              <a:t>pilot demonstrations will take place in two premises: at the Test Area in Baden-Württemberg in Germany and at </a:t>
            </a:r>
            <a:r>
              <a:rPr lang="en-GB" sz="1400" dirty="0" err="1"/>
              <a:t>GreenFlux</a:t>
            </a:r>
            <a:r>
              <a:rPr lang="en-GB" sz="1400" dirty="0"/>
              <a:t> R&amp;D laboratory in the Netherlands where real-world scenarios will be performed with prototype vehicles and smart chargers, under </a:t>
            </a:r>
            <a:r>
              <a:rPr lang="en-GB" sz="1400" dirty="0" smtClean="0"/>
              <a:t>a </a:t>
            </a:r>
            <a:r>
              <a:rPr lang="en-GB" sz="1400" dirty="0"/>
              <a:t>controlled environment.</a:t>
            </a:r>
            <a:endParaRPr lang="en-US" sz="1400" dirty="0" smtClean="0"/>
          </a:p>
        </p:txBody>
      </p:sp>
      <p:pic>
        <p:nvPicPr>
          <p:cNvPr id="7" name="Picture 4" descr="C:\Users\EduardoCD\Documents\Altran Arbeit\Flyer\Stock images\AdobeStock_19992286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57" y="7469208"/>
            <a:ext cx="2741310" cy="18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duardoCD\Documents\Altran Arbeit\Flyer\Image attempts\Demo_vehi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41" y="6305624"/>
            <a:ext cx="2839427" cy="18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317</Words>
  <Application>Microsoft Office PowerPoint</Application>
  <PresentationFormat>Benutzerdefiniert</PresentationFormat>
  <Paragraphs>38</Paragraphs>
  <Slides>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Tema di Office</vt:lpstr>
      <vt:lpstr>Bitmap-Bild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alex</dc:creator>
  <cp:lastModifiedBy>Windows User</cp:lastModifiedBy>
  <cp:revision>108</cp:revision>
  <dcterms:created xsi:type="dcterms:W3CDTF">2018-05-18T13:03:13Z</dcterms:created>
  <dcterms:modified xsi:type="dcterms:W3CDTF">2020-01-22T17:42:36Z</dcterms:modified>
</cp:coreProperties>
</file>